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8" r:id="rId9"/>
    <p:sldId id="263" r:id="rId10"/>
    <p:sldId id="270" r:id="rId11"/>
    <p:sldId id="264" r:id="rId12"/>
    <p:sldId id="265"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A00B02-80E7-4BB2-8F4E-EF5830BEBDF8}" type="datetimeFigureOut">
              <a:rPr lang="en-US" smtClean="0"/>
              <a:t>2/16/2017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10AE16C-B1F6-4EB9-A28B-FFD116353B8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00B02-80E7-4BB2-8F4E-EF5830BEBDF8}"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00B02-80E7-4BB2-8F4E-EF5830BEBDF8}"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A00B02-80E7-4BB2-8F4E-EF5830BEBDF8}"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00B02-80E7-4BB2-8F4E-EF5830BEBDF8}"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A00B02-80E7-4BB2-8F4E-EF5830BEBDF8}"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E16C-B1F6-4EB9-A28B-FFD116353B8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A00B02-80E7-4BB2-8F4E-EF5830BEBDF8}"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00B02-80E7-4BB2-8F4E-EF5830BEBDF8}"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00B02-80E7-4BB2-8F4E-EF5830BEBDF8}"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A00B02-80E7-4BB2-8F4E-EF5830BEBDF8}" type="datetimeFigureOut">
              <a:rPr lang="en-US" smtClean="0"/>
              <a:t>2/16/2017</a:t>
            </a:fld>
            <a:endParaRPr lang="en-US"/>
          </a:p>
        </p:txBody>
      </p:sp>
      <p:sp>
        <p:nvSpPr>
          <p:cNvPr id="7" name="Slide Number Placeholder 6"/>
          <p:cNvSpPr>
            <a:spLocks noGrp="1"/>
          </p:cNvSpPr>
          <p:nvPr>
            <p:ph type="sldNum" sz="quarter" idx="12"/>
          </p:nvPr>
        </p:nvSpPr>
        <p:spPr/>
        <p:txBody>
          <a:bodyPr/>
          <a:lstStyle/>
          <a:p>
            <a:fld id="{210AE16C-B1F6-4EB9-A28B-FFD116353B8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00B02-80E7-4BB2-8F4E-EF5830BEBDF8}" type="datetimeFigureOut">
              <a:rPr lang="en-US" smtClean="0"/>
              <a:t>2/16/2017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0AE16C-B1F6-4EB9-A28B-FFD116353B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A00B02-80E7-4BB2-8F4E-EF5830BEBDF8}" type="datetimeFigureOut">
              <a:rPr lang="en-US" smtClean="0"/>
              <a:t>2/16/2017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10AE16C-B1F6-4EB9-A28B-FFD116353B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hort.uwex.edu/files/2014/11/Is_My_Ash_Tree_Worth_Treating_for_Emerald_Ash_Borer.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1101524"/>
          </a:xfrm>
        </p:spPr>
        <p:txBody>
          <a:bodyPr>
            <a:normAutofit fontScale="90000"/>
          </a:bodyPr>
          <a:lstStyle/>
          <a:p>
            <a:pPr algn="ctr"/>
            <a:r>
              <a:rPr lang="en-US" b="1" dirty="0" smtClean="0"/>
              <a:t>EMERALD ASH BORER (EAB)</a:t>
            </a:r>
            <a:endParaRPr lang="en-US" b="1" dirty="0"/>
          </a:p>
        </p:txBody>
      </p:sp>
      <p:sp>
        <p:nvSpPr>
          <p:cNvPr id="3" name="Subtitle 2"/>
          <p:cNvSpPr>
            <a:spLocks noGrp="1"/>
          </p:cNvSpPr>
          <p:nvPr>
            <p:ph type="subTitle" idx="1"/>
          </p:nvPr>
        </p:nvSpPr>
        <p:spPr>
          <a:xfrm>
            <a:off x="4733365" y="3886200"/>
            <a:ext cx="3309803" cy="1905000"/>
          </a:xfrm>
        </p:spPr>
        <p:txBody>
          <a:bodyPr>
            <a:normAutofit/>
          </a:bodyPr>
          <a:lstStyle/>
          <a:p>
            <a:r>
              <a:rPr lang="en-US" b="1" i="1" dirty="0" smtClean="0"/>
              <a:t>Presented by:</a:t>
            </a:r>
          </a:p>
          <a:p>
            <a:r>
              <a:rPr lang="en-US" b="1" i="1" dirty="0" smtClean="0"/>
              <a:t>Luke Mahal</a:t>
            </a:r>
          </a:p>
          <a:p>
            <a:r>
              <a:rPr lang="en-US" b="1" i="1" dirty="0" smtClean="0"/>
              <a:t>Tree Savvy LLC</a:t>
            </a:r>
          </a:p>
          <a:p>
            <a:r>
              <a:rPr lang="en-US" b="1" i="1" dirty="0" err="1" smtClean="0"/>
              <a:t>Eleva</a:t>
            </a:r>
            <a:r>
              <a:rPr lang="en-US" b="1" i="1" dirty="0" smtClean="0"/>
              <a:t>, WI 54738</a:t>
            </a:r>
          </a:p>
          <a:p>
            <a:r>
              <a:rPr lang="en-US" b="1" dirty="0"/>
              <a:t>(715) 797-5641</a:t>
            </a:r>
            <a:endParaRPr lang="en-US"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4122"/>
            <a:ext cx="26098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27814"/>
            <a:ext cx="107424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51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295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5551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694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Homeowners</a:t>
            </a:r>
            <a:endParaRPr lang="en-US" dirty="0"/>
          </a:p>
        </p:txBody>
      </p:sp>
      <p:sp>
        <p:nvSpPr>
          <p:cNvPr id="3" name="Content Placeholder 2"/>
          <p:cNvSpPr>
            <a:spLocks noGrp="1"/>
          </p:cNvSpPr>
          <p:nvPr>
            <p:ph idx="1"/>
          </p:nvPr>
        </p:nvSpPr>
        <p:spPr>
          <a:xfrm>
            <a:off x="990600" y="2323652"/>
            <a:ext cx="6830209" cy="4000948"/>
          </a:xfrm>
        </p:spPr>
        <p:txBody>
          <a:bodyPr>
            <a:noAutofit/>
          </a:bodyPr>
          <a:lstStyle/>
          <a:p>
            <a:r>
              <a:rPr lang="en-US" sz="1400" dirty="0"/>
              <a:t>With the arrival of the emerald ash borer and its potential threat to ash trees, the goal of any urban forest is to achieve tree diversity. No one more than 20 percent of one kind of tree should comprise the total urban forest population. Diversity should be planned for both public and private landscapes</a:t>
            </a:r>
            <a:r>
              <a:rPr lang="en-US" sz="1400" dirty="0" smtClean="0"/>
              <a:t>.</a:t>
            </a:r>
          </a:p>
          <a:p>
            <a:r>
              <a:rPr lang="en-US" sz="1400" dirty="0"/>
              <a:t>Whenever making the choices for emerald ash borer (EAB) prevention and management decisions, homeowners and commercial industries should review the latest decision-making tools available to them. University research results suggest that some treatment products and methods are effective when made appropriately, although there is some uncertainty of the long term effectiveness</a:t>
            </a:r>
            <a:r>
              <a:rPr lang="en-US" sz="1400" dirty="0" smtClean="0"/>
              <a:t>.</a:t>
            </a:r>
          </a:p>
          <a:p>
            <a:r>
              <a:rPr lang="en-US" sz="1400" b="1" dirty="0"/>
              <a:t>If you have an EAB-infested tree that you would like to use as firewood, be aware</a:t>
            </a:r>
            <a:r>
              <a:rPr lang="en-US" sz="1400" dirty="0"/>
              <a:t> that EAB can continue to emerge from the wood for two years after cutting. To avoid spreading EAB, split and leave the wood to age near where you cut the tree for two summers. After two years of drying, EAB that may have been within the wood will have emerged or died. The aged firewood poses little risk of introducing EAB and you may move it freely </a:t>
            </a:r>
            <a:r>
              <a:rPr lang="en-US" sz="1400" u="sng" dirty="0"/>
              <a:t>within</a:t>
            </a:r>
            <a:r>
              <a:rPr lang="en-US" sz="1400" dirty="0"/>
              <a:t> the limits of the quarantine.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67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my ash tree worth treating for EAB?</a:t>
            </a:r>
            <a:endParaRPr lang="en-US" dirty="0"/>
          </a:p>
        </p:txBody>
      </p:sp>
      <p:sp>
        <p:nvSpPr>
          <p:cNvPr id="3" name="Content Placeholder 2"/>
          <p:cNvSpPr>
            <a:spLocks noGrp="1"/>
          </p:cNvSpPr>
          <p:nvPr>
            <p:ph idx="1"/>
          </p:nvPr>
        </p:nvSpPr>
        <p:spPr/>
        <p:txBody>
          <a:bodyPr/>
          <a:lstStyle/>
          <a:p>
            <a:r>
              <a:rPr lang="en-US" smtClean="0">
                <a:hlinkClick r:id="rId2"/>
              </a:rPr>
              <a:t>http://hort.uwex.edu/files/2014/11/Is_My_Ash_Tree_Worth_Treating_for_Emerald_Ash_Borer.pdf</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95800"/>
            <a:ext cx="2876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9738"/>
            <a:ext cx="685800" cy="71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85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Wisconsin doing about EAB?</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Although EAB beetles can fly a few miles on their own, they mainly spread to new areas with the help of people. Hitching rides in materials that people move, EAB can spread quickly. Some of the most important steps Wisconsin is taking regarding EAB include:</a:t>
            </a:r>
            <a:br>
              <a:rPr lang="en-US" dirty="0"/>
            </a:br>
            <a:r>
              <a:rPr lang="en-US" dirty="0"/>
              <a:t/>
            </a:r>
            <a:br>
              <a:rPr lang="en-US" dirty="0"/>
            </a:br>
            <a:r>
              <a:rPr lang="en-US" dirty="0" smtClean="0"/>
              <a:t>	</a:t>
            </a:r>
            <a:r>
              <a:rPr lang="en-US" b="1" dirty="0" smtClean="0"/>
              <a:t>1</a:t>
            </a:r>
            <a:r>
              <a:rPr lang="en-US" b="1" dirty="0"/>
              <a:t>.</a:t>
            </a:r>
            <a:r>
              <a:rPr lang="en-US" dirty="0"/>
              <a:t> Raising citizen awareness</a:t>
            </a:r>
            <a:br>
              <a:rPr lang="en-US" dirty="0"/>
            </a:br>
            <a:r>
              <a:rPr lang="en-US" dirty="0"/>
              <a:t/>
            </a:r>
            <a:br>
              <a:rPr lang="en-US" dirty="0"/>
            </a:br>
            <a:r>
              <a:rPr lang="en-US" dirty="0" smtClean="0"/>
              <a:t>	</a:t>
            </a:r>
            <a:r>
              <a:rPr lang="en-US" b="1" dirty="0" smtClean="0"/>
              <a:t>2</a:t>
            </a:r>
            <a:r>
              <a:rPr lang="en-US" b="1" dirty="0"/>
              <a:t>.</a:t>
            </a:r>
            <a:r>
              <a:rPr lang="en-US" dirty="0"/>
              <a:t> Restricting the movement of firewood and </a:t>
            </a:r>
            <a:r>
              <a:rPr lang="en-US" dirty="0" smtClean="0"/>
              <a:t>	materials </a:t>
            </a:r>
            <a:r>
              <a:rPr lang="en-US" dirty="0"/>
              <a:t>that could potentially carry EAB </a:t>
            </a:r>
            <a:r>
              <a:rPr lang="en-US" dirty="0" smtClean="0"/>
              <a:t>into 	new </a:t>
            </a:r>
            <a:r>
              <a:rPr lang="en-US" dirty="0"/>
              <a:t>locations.</a:t>
            </a:r>
            <a:br>
              <a:rPr lang="en-US" dirty="0"/>
            </a:br>
            <a:r>
              <a:rPr lang="en-US" dirty="0"/>
              <a:t/>
            </a:r>
            <a:br>
              <a:rPr lang="en-US" dirty="0"/>
            </a:br>
            <a:r>
              <a:rPr lang="en-US" dirty="0" smtClean="0"/>
              <a:t>	</a:t>
            </a:r>
            <a:r>
              <a:rPr lang="en-US" b="1" dirty="0" smtClean="0"/>
              <a:t>3</a:t>
            </a:r>
            <a:r>
              <a:rPr lang="en-US" b="1" dirty="0"/>
              <a:t>.</a:t>
            </a:r>
            <a:r>
              <a:rPr lang="en-US" dirty="0"/>
              <a:t> Monitoring for evidence of the insect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34708"/>
            <a:ext cx="10858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49738"/>
            <a:ext cx="685800" cy="64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571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Questions?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06" y="2438400"/>
            <a:ext cx="57435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40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the EAB?</a:t>
            </a:r>
            <a:endParaRPr lang="en-US" sz="3200" dirty="0"/>
          </a:p>
        </p:txBody>
      </p:sp>
      <p:sp>
        <p:nvSpPr>
          <p:cNvPr id="3" name="Content Placeholder 2"/>
          <p:cNvSpPr>
            <a:spLocks noGrp="1"/>
          </p:cNvSpPr>
          <p:nvPr>
            <p:ph idx="1"/>
          </p:nvPr>
        </p:nvSpPr>
        <p:spPr/>
        <p:txBody>
          <a:bodyPr/>
          <a:lstStyle/>
          <a:p>
            <a:r>
              <a:rPr lang="en-US" dirty="0" err="1"/>
              <a:t>Agrilus</a:t>
            </a:r>
            <a:r>
              <a:rPr lang="en-US" dirty="0"/>
              <a:t> </a:t>
            </a:r>
            <a:r>
              <a:rPr lang="en-US" dirty="0" err="1"/>
              <a:t>planipennis</a:t>
            </a:r>
            <a:r>
              <a:rPr lang="en-US" dirty="0"/>
              <a:t>, commonly known as the emerald ash borer, is a green jewel beetle native to eastern Asia that feeds on ash species. In its native range, it is typically found at low densities and is not considered </a:t>
            </a:r>
            <a:r>
              <a:rPr lang="en-US" dirty="0" smtClean="0"/>
              <a:t>a </a:t>
            </a:r>
            <a:r>
              <a:rPr lang="en-US" dirty="0"/>
              <a:t>significant pest.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0"/>
            <a:ext cx="23717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357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Do I Know If My Trees Have EAB?</a:t>
            </a:r>
            <a:endParaRPr lang="en-US" dirty="0"/>
          </a:p>
        </p:txBody>
      </p:sp>
      <p:sp>
        <p:nvSpPr>
          <p:cNvPr id="3" name="Content Placeholder 2"/>
          <p:cNvSpPr>
            <a:spLocks noGrp="1"/>
          </p:cNvSpPr>
          <p:nvPr>
            <p:ph idx="1"/>
          </p:nvPr>
        </p:nvSpPr>
        <p:spPr/>
        <p:txBody>
          <a:bodyPr>
            <a:normAutofit lnSpcReduction="10000"/>
          </a:bodyPr>
          <a:lstStyle/>
          <a:p>
            <a:r>
              <a:rPr lang="en-US" dirty="0"/>
              <a:t>The symptoms an ash tree shows when it is infested with emerald ash borer are similar to symptoms caused by other ash pests or diseases in Wisconsin. </a:t>
            </a:r>
            <a:br>
              <a:rPr lang="en-US" dirty="0"/>
            </a:br>
            <a:r>
              <a:rPr lang="en-US" dirty="0"/>
              <a:t/>
            </a:r>
            <a:br>
              <a:rPr lang="en-US" dirty="0"/>
            </a:br>
            <a:r>
              <a:rPr lang="en-US" dirty="0"/>
              <a:t>For example, crown dieback can occur due to EAB damage, but can also be the result of drought stress, soil compaction or verticillium wilt, just to name a few. </a:t>
            </a:r>
            <a:br>
              <a:rPr lang="en-US" dirty="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914401"/>
            <a:ext cx="14192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029200"/>
            <a:ext cx="19812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0"/>
            <a:ext cx="1162050"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49738"/>
            <a:ext cx="685800" cy="71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77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of EAB</a:t>
            </a:r>
            <a:endParaRPr lang="en-US" dirty="0"/>
          </a:p>
        </p:txBody>
      </p:sp>
      <p:sp>
        <p:nvSpPr>
          <p:cNvPr id="3" name="Content Placeholder 2"/>
          <p:cNvSpPr>
            <a:spLocks noGrp="1"/>
          </p:cNvSpPr>
          <p:nvPr>
            <p:ph idx="1"/>
          </p:nvPr>
        </p:nvSpPr>
        <p:spPr>
          <a:xfrm>
            <a:off x="990600" y="2323652"/>
            <a:ext cx="6830209" cy="3772348"/>
          </a:xfrm>
        </p:spPr>
        <p:txBody>
          <a:bodyPr>
            <a:noAutofit/>
          </a:bodyPr>
          <a:lstStyle/>
          <a:p>
            <a:r>
              <a:rPr lang="en-US" sz="1200" b="1" dirty="0"/>
              <a:t>Crown dieback:</a:t>
            </a:r>
            <a:r>
              <a:rPr lang="en-US" sz="1200" dirty="0"/>
              <a:t> Dieback of the upper and outer crown begins after multiple years of EAB larval feeding. Trees start to show dead branches throughout the canopy, beginning at the top. Larval feeding disrupts nutrient and water flow to the upper canopy, resulting in leaf loss. Leaves at the top of the tree may be thin and discolored. An example of this is shown below.</a:t>
            </a:r>
            <a:br>
              <a:rPr lang="en-US" sz="1200" dirty="0"/>
            </a:br>
            <a:r>
              <a:rPr lang="en-US" sz="1200" dirty="0"/>
              <a:t/>
            </a:r>
            <a:br>
              <a:rPr lang="en-US" sz="1200" dirty="0"/>
            </a:br>
            <a:r>
              <a:rPr lang="en-US" sz="1200" b="1" dirty="0"/>
              <a:t>Epicormic Sprouting:</a:t>
            </a:r>
            <a:r>
              <a:rPr lang="en-US" sz="1200" dirty="0"/>
              <a:t> When trees are stressed or sick, they will try to grow new branches and leaves wherever they still can. Trees may have new growth at the base of the tree and on the trunk, often just below where the larvae are feeding. An example of this is shown in the picture above, where small branches are growing on the trunk, about 6 feet off the ground.</a:t>
            </a:r>
            <a:br>
              <a:rPr lang="en-US" sz="1200" dirty="0"/>
            </a:br>
            <a:r>
              <a:rPr lang="en-US" sz="1200" dirty="0"/>
              <a:t/>
            </a:r>
            <a:br>
              <a:rPr lang="en-US" sz="1200" dirty="0"/>
            </a:br>
            <a:r>
              <a:rPr lang="en-US" sz="1200" b="1" dirty="0"/>
              <a:t>Bark splits:</a:t>
            </a:r>
            <a:r>
              <a:rPr lang="en-US" sz="1200" dirty="0"/>
              <a:t> Vertical splits in the bark are caused due to callus tissue that develops around larval galleries. Larval galleries can often be seen beneath bark splits.</a:t>
            </a:r>
            <a:br>
              <a:rPr lang="en-US" sz="1200" dirty="0"/>
            </a:br>
            <a:r>
              <a:rPr lang="en-US" sz="1200" dirty="0"/>
              <a:t/>
            </a:r>
            <a:br>
              <a:rPr lang="en-US" sz="1200" dirty="0"/>
            </a:br>
            <a:r>
              <a:rPr lang="en-US" sz="1200" b="1" dirty="0"/>
              <a:t>Woodpecker feeding:</a:t>
            </a:r>
            <a:r>
              <a:rPr lang="en-US" sz="1200" dirty="0"/>
              <a:t> Woodpeckers eat emerald ash borer larvae that are under the bark. This usually happens higher in the tree where the emerald ash borer prefers to attack first. If there are large numbers of larvae under the bark the woodpecker damage can make it look like strips of bark have been pulled off of the tree. This is called "flecking." An example of this is shown below.</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23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Signs of EAB</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D-shaped emergence holes:</a:t>
            </a:r>
            <a:r>
              <a:rPr lang="en-US" dirty="0"/>
              <a:t> As adults emerge from under the bark they create a D-shaped emergence hole that is about 1/8 inch in diameter</a:t>
            </a:r>
            <a:r>
              <a:rPr lang="en-US" dirty="0" smtClean="0"/>
              <a:t>.  </a:t>
            </a:r>
            <a:r>
              <a:rPr lang="en-US" dirty="0"/>
              <a:t/>
            </a:r>
            <a:br>
              <a:rPr lang="en-US" dirty="0"/>
            </a:br>
            <a:r>
              <a:rPr lang="en-US" dirty="0"/>
              <a:t/>
            </a:r>
            <a:br>
              <a:rPr lang="en-US" dirty="0"/>
            </a:br>
            <a:r>
              <a:rPr lang="en-US" b="1" dirty="0"/>
              <a:t>S-shaped larval galleries:</a:t>
            </a:r>
            <a:r>
              <a:rPr lang="en-US" dirty="0"/>
              <a:t> As larvae feed under the bark they wind back and forth, creating galleries that are packed with frass (larva poop) and sawdust and follow a serpentine pattern. </a:t>
            </a:r>
            <a:br>
              <a:rPr lang="en-US" dirty="0"/>
            </a:br>
            <a:r>
              <a:rPr lang="en-US" dirty="0"/>
              <a:t/>
            </a:r>
            <a:br>
              <a:rPr lang="en-US" dirty="0"/>
            </a:br>
            <a:r>
              <a:rPr lang="en-US" b="1" dirty="0"/>
              <a:t>Larvae:</a:t>
            </a:r>
            <a:r>
              <a:rPr lang="en-US" dirty="0"/>
              <a:t> Larvae are cream-colored, slightly flattened (dorso-ventrally) and have pincher-like appendages (urogomphi) at the end of their abdomen. By the time larvae are done growing they are 1 1/2 inches long. Larvae are found feeding beneath the bark. </a:t>
            </a:r>
            <a:br>
              <a:rPr lang="en-US" dirty="0"/>
            </a:br>
            <a:r>
              <a:rPr lang="en-US" dirty="0"/>
              <a:t/>
            </a:r>
            <a:br>
              <a:rPr lang="en-US" dirty="0"/>
            </a:br>
            <a:r>
              <a:rPr lang="en-US" b="1" dirty="0"/>
              <a:t>Adults:</a:t>
            </a:r>
            <a:r>
              <a:rPr lang="en-US" dirty="0"/>
              <a:t> Adult beetles are metallic green and about the size of one grain of cooked rice (3/8 - 1/2 inch long and 1/16 inch wide). Adults are flat on the back and rounded on their underside.</a:t>
            </a:r>
            <a:br>
              <a:rPr lang="en-US"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37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EAB look like?</a:t>
            </a:r>
            <a:endParaRPr lang="en-US" dirty="0"/>
          </a:p>
        </p:txBody>
      </p:sp>
      <p:sp>
        <p:nvSpPr>
          <p:cNvPr id="3" name="Content Placeholder 2"/>
          <p:cNvSpPr>
            <a:spLocks noGrp="1"/>
          </p:cNvSpPr>
          <p:nvPr>
            <p:ph idx="1"/>
          </p:nvPr>
        </p:nvSpPr>
        <p:spPr>
          <a:xfrm>
            <a:off x="914400" y="2323652"/>
            <a:ext cx="6906409" cy="4000948"/>
          </a:xfrm>
        </p:spPr>
        <p:txBody>
          <a:bodyPr>
            <a:noAutofit/>
          </a:bodyPr>
          <a:lstStyle/>
          <a:p>
            <a:r>
              <a:rPr lang="en-US" sz="900" b="1" dirty="0"/>
              <a:t>EAB looks different in each of its four life stages</a:t>
            </a:r>
            <a:r>
              <a:rPr lang="en-US" sz="900" dirty="0"/>
              <a:t/>
            </a:r>
            <a:br>
              <a:rPr lang="en-US" sz="900" dirty="0"/>
            </a:br>
            <a:r>
              <a:rPr lang="en-US" sz="900" dirty="0"/>
              <a:t/>
            </a:r>
            <a:br>
              <a:rPr lang="en-US" sz="900" dirty="0"/>
            </a:br>
            <a:r>
              <a:rPr lang="en-US" sz="900" b="1" dirty="0"/>
              <a:t>Adult (beetle)</a:t>
            </a:r>
            <a:r>
              <a:rPr lang="en-US" sz="900" dirty="0"/>
              <a:t/>
            </a:r>
            <a:br>
              <a:rPr lang="en-US" sz="900" dirty="0"/>
            </a:br>
            <a:r>
              <a:rPr lang="en-US" sz="900" dirty="0"/>
              <a:t>Emerald ash borer adults are very small, metallic green beetles. They are about the size of a cooked grain of rice: only 3/8 - 1/2 inch long and 1/16 inch wide. </a:t>
            </a:r>
            <a:br>
              <a:rPr lang="en-US" sz="900" dirty="0"/>
            </a:br>
            <a:r>
              <a:rPr lang="en-US" sz="900" dirty="0"/>
              <a:t/>
            </a:r>
            <a:br>
              <a:rPr lang="en-US" sz="900" dirty="0"/>
            </a:br>
            <a:r>
              <a:rPr lang="en-US" sz="900" dirty="0"/>
              <a:t>Adult emerald ash borers emerge from beneath the bark of ash trees late May through mid-July. They create a D-shaped exit hole as they chew their way out of the tree. The beetles are most active during warm and sunny days. They never wander far from where they exit a tree (less than one mile) in search of a mate. Once they find a mate, the female will lay 60 - 90 eggs, one at a time, in the crevices of ash tree bark. The beetles will feed lightly on ash tree leaves, but do not cause much harm that way. EAB beetles live a total of three to six weeks.</a:t>
            </a:r>
            <a:br>
              <a:rPr lang="en-US" sz="900" dirty="0"/>
            </a:br>
            <a:r>
              <a:rPr lang="en-US" sz="900" dirty="0"/>
              <a:t/>
            </a:r>
            <a:br>
              <a:rPr lang="en-US" sz="900" dirty="0"/>
            </a:br>
            <a:r>
              <a:rPr lang="en-US" sz="900" b="1" dirty="0"/>
              <a:t>Egg</a:t>
            </a:r>
            <a:r>
              <a:rPr lang="en-US" sz="900" dirty="0"/>
              <a:t/>
            </a:r>
            <a:br>
              <a:rPr lang="en-US" sz="900" dirty="0"/>
            </a:br>
            <a:r>
              <a:rPr lang="en-US" sz="900" dirty="0"/>
              <a:t>Emerald ash borer eggs are very small (1 mm), difficult to find and are rarely seen. Female beetles deposit them in bark crevices and as larvae hatch from the egg, they immediately chew their way into the tree.</a:t>
            </a:r>
            <a:br>
              <a:rPr lang="en-US" sz="900" dirty="0"/>
            </a:br>
            <a:r>
              <a:rPr lang="en-US" sz="900" dirty="0"/>
              <a:t/>
            </a:r>
            <a:br>
              <a:rPr lang="en-US" sz="900" dirty="0"/>
            </a:br>
            <a:r>
              <a:rPr lang="en-US" sz="900" b="1" dirty="0"/>
              <a:t>Larva (immature EAB)</a:t>
            </a:r>
            <a:r>
              <a:rPr lang="en-US" sz="900" dirty="0"/>
              <a:t/>
            </a:r>
            <a:br>
              <a:rPr lang="en-US" sz="900" dirty="0"/>
            </a:br>
            <a:r>
              <a:rPr lang="en-US" sz="900" dirty="0"/>
              <a:t>Emerald ash borer larvae are white and slightly flattened, with a pair of brown pincher-like appendages on the last segment. Their size varies as they feed and grow under the ash tree's bark. Full grown larvae average 1.5 inches in length. They wind back and forth as they feed, creating S-shaped patterns called galleries under the bark. Larvae will feed under the bark for one or two years and can survive in green wood, such as firewood, as long as the bark is attached.</a:t>
            </a:r>
            <a:br>
              <a:rPr lang="en-US" sz="900" dirty="0"/>
            </a:br>
            <a:r>
              <a:rPr lang="en-US" sz="900" dirty="0"/>
              <a:t/>
            </a:r>
            <a:br>
              <a:rPr lang="en-US" sz="900" dirty="0"/>
            </a:br>
            <a:r>
              <a:rPr lang="en-US" sz="900" b="1" dirty="0"/>
              <a:t>Pupa</a:t>
            </a:r>
            <a:r>
              <a:rPr lang="en-US" sz="900" dirty="0"/>
              <a:t/>
            </a:r>
            <a:br>
              <a:rPr lang="en-US" sz="900" dirty="0"/>
            </a:br>
            <a:r>
              <a:rPr lang="en-US" sz="900" dirty="0"/>
              <a:t>In autumn, after one or two years of feeding under the bark, larvae will create a chamber for themselves in the tree's sapwood. They stay in this chamber over winter and pupate in the spring, turning into adults. The beetles emerge from the tree, completing the life cycle. The pupae, like the larvae, cannot be seen unless bark is pulled away from the tree.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7461"/>
            <a:ext cx="2724150" cy="132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89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46958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47725"/>
            <a:ext cx="36766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56197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869" y="2362200"/>
            <a:ext cx="28003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638800"/>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does an Ash Tree Look Like?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1.</a:t>
            </a:r>
            <a:r>
              <a:rPr lang="en-US" dirty="0"/>
              <a:t> It has an </a:t>
            </a:r>
            <a:r>
              <a:rPr lang="en-US" b="1" dirty="0"/>
              <a:t>opposite branching pattern</a:t>
            </a:r>
            <a:r>
              <a:rPr lang="en-US" dirty="0"/>
              <a:t> (two branches come off the main stem, one on each side and directly opposite each other) </a:t>
            </a:r>
            <a:br>
              <a:rPr lang="en-US" dirty="0"/>
            </a:br>
            <a:r>
              <a:rPr lang="en-US" dirty="0"/>
              <a:t/>
            </a:r>
            <a:br>
              <a:rPr lang="en-US" dirty="0"/>
            </a:br>
            <a:r>
              <a:rPr lang="en-US" b="1" dirty="0"/>
              <a:t>2.</a:t>
            </a:r>
            <a:r>
              <a:rPr lang="en-US" dirty="0"/>
              <a:t> It has </a:t>
            </a:r>
            <a:r>
              <a:rPr lang="en-US" b="1" dirty="0"/>
              <a:t>compound leaves</a:t>
            </a:r>
            <a:r>
              <a:rPr lang="en-US" dirty="0"/>
              <a:t> with 5-11 leaflets (depending on the species of ash). Leaflets are moderately toothed and may be stalked or sessile.</a:t>
            </a:r>
            <a:br>
              <a:rPr lang="en-US" dirty="0"/>
            </a:br>
            <a:r>
              <a:rPr lang="en-US" dirty="0"/>
              <a:t/>
            </a:r>
            <a:br>
              <a:rPr lang="en-US" dirty="0"/>
            </a:br>
            <a:r>
              <a:rPr lang="en-US" b="1" dirty="0"/>
              <a:t>3.</a:t>
            </a:r>
            <a:r>
              <a:rPr lang="en-US" dirty="0"/>
              <a:t> </a:t>
            </a:r>
            <a:r>
              <a:rPr lang="en-US" b="1" dirty="0"/>
              <a:t>In winter:</a:t>
            </a:r>
            <a:r>
              <a:rPr lang="en-US" dirty="0"/>
              <a:t> first look for the </a:t>
            </a:r>
            <a:r>
              <a:rPr lang="en-US" b="1" dirty="0"/>
              <a:t>opposite branching pattern and stout twigs</a:t>
            </a:r>
            <a:r>
              <a:rPr lang="en-US" dirty="0"/>
              <a:t> of ash. Small branches grow off larger </a:t>
            </a:r>
            <a:r>
              <a:rPr lang="en-US" b="1" dirty="0"/>
              <a:t>branches opposite one another.</a:t>
            </a:r>
            <a:r>
              <a:rPr lang="en-US" dirty="0"/>
              <a:t> Likewise, </a:t>
            </a:r>
            <a:r>
              <a:rPr lang="en-US" b="1" dirty="0"/>
              <a:t>buds and leaf scars are opposite one another on twigs.</a:t>
            </a:r>
            <a:r>
              <a:rPr lang="en-US" dirty="0"/>
              <a:t/>
            </a:r>
            <a:br>
              <a:rPr lang="en-US" dirty="0"/>
            </a:br>
            <a:r>
              <a:rPr lang="en-US" dirty="0"/>
              <a:t/>
            </a:r>
            <a:br>
              <a:rPr lang="en-US" dirty="0"/>
            </a:br>
            <a:r>
              <a:rPr lang="en-US" dirty="0"/>
              <a:t>Next, </a:t>
            </a:r>
            <a:r>
              <a:rPr lang="en-US" b="1" dirty="0"/>
              <a:t>Ash trees have many small dots (vascular bundles) on their leaf scars,</a:t>
            </a:r>
            <a:r>
              <a:rPr lang="en-US" dirty="0"/>
              <a:t> forming a semi-circle or crescent pattern. </a:t>
            </a:r>
            <a:br>
              <a:rPr lang="en-US" dirty="0"/>
            </a:br>
            <a:r>
              <a:rPr lang="en-US" dirty="0"/>
              <a:t/>
            </a:r>
            <a:br>
              <a:rPr lang="en-US" dirty="0"/>
            </a:br>
            <a:r>
              <a:rPr lang="en-US" dirty="0"/>
              <a:t>And, white and green ashes have </a:t>
            </a:r>
            <a:r>
              <a:rPr lang="en-US" b="1" dirty="0"/>
              <a:t>thick, diamond-patterned bark,</a:t>
            </a:r>
            <a:r>
              <a:rPr lang="en-US" dirty="0"/>
              <a:t> while black ash bark is </a:t>
            </a:r>
            <a:r>
              <a:rPr lang="en-US" b="1" dirty="0"/>
              <a:t>thin, ashy-gray, and scaly.</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876800"/>
            <a:ext cx="14763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0"/>
            <a:ext cx="1162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9738"/>
            <a:ext cx="685800" cy="71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18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Where has EAB been found?</a:t>
            </a:r>
            <a:endParaRPr lang="en-US" dirty="0"/>
          </a:p>
        </p:txBody>
      </p:sp>
      <p:sp>
        <p:nvSpPr>
          <p:cNvPr id="3" name="Content Placeholder 2"/>
          <p:cNvSpPr>
            <a:spLocks noGrp="1"/>
          </p:cNvSpPr>
          <p:nvPr>
            <p:ph idx="1"/>
          </p:nvPr>
        </p:nvSpPr>
        <p:spPr/>
        <p:txBody>
          <a:bodyPr>
            <a:normAutofit fontScale="55000" lnSpcReduction="20000"/>
          </a:bodyPr>
          <a:lstStyle/>
          <a:p>
            <a:r>
              <a:rPr lang="en-US" dirty="0"/>
              <a:t/>
            </a:r>
            <a:br>
              <a:rPr lang="en-US" dirty="0"/>
            </a:br>
            <a:r>
              <a:rPr lang="en-US" sz="2500" dirty="0"/>
              <a:t>EAB was first discovered in North America near Detroit, Michigan in 2002. Since then the beetle has spread to Canada and more than a dozen states, including Wisconsin. </a:t>
            </a:r>
            <a:br>
              <a:rPr lang="en-US" sz="2500" dirty="0"/>
            </a:br>
            <a:r>
              <a:rPr lang="en-US" sz="2500" dirty="0"/>
              <a:t/>
            </a:r>
            <a:br>
              <a:rPr lang="en-US" sz="2500" dirty="0"/>
            </a:br>
            <a:r>
              <a:rPr lang="en-US" sz="2500" dirty="0"/>
              <a:t>Emerald ash borer was found for the first time in Wisconsin in August 2008 near the community of Newburg, several miles northeast of West Bend. Since then, EAB has been confirmed in many counties.</a:t>
            </a:r>
            <a:br>
              <a:rPr lang="en-US" sz="2500" dirty="0"/>
            </a:br>
            <a:r>
              <a:rPr lang="en-US" sz="2500" dirty="0"/>
              <a:t/>
            </a:r>
            <a:br>
              <a:rPr lang="en-US" sz="2500" dirty="0"/>
            </a:br>
            <a:r>
              <a:rPr lang="en-US" sz="2500" b="1" dirty="0"/>
              <a:t>However, more of Wisconsin is still free of emerald ash borer than not.</a:t>
            </a:r>
            <a:r>
              <a:rPr lang="en-US" sz="2500" dirty="0"/>
              <a:t> Most counties where the pest has been found have only small areas of infestation. That is why it is still so important to follow quarantine rules and to limit the movement of ash wood and raw ash products. By taking these precautions, we slow the spread of emerald ash borer to the northern forests where most of Wisconsin's ash trees are, and also slow the spread in the south</a:t>
            </a:r>
            <a:r>
              <a:rPr lang="en-US" sz="2500" dirty="0" smtClean="0"/>
              <a:t>.</a:t>
            </a:r>
          </a:p>
          <a:p>
            <a:pPr marL="68580" indent="0">
              <a:buNone/>
            </a:pPr>
            <a:endParaRPr lang="en-US" sz="2500" dirty="0" smtClean="0"/>
          </a:p>
          <a:p>
            <a:r>
              <a:rPr lang="en-US" sz="2500" dirty="0" smtClean="0"/>
              <a:t>See map on next slide.</a:t>
            </a:r>
          </a:p>
          <a:p>
            <a:pPr marL="68580" indent="0">
              <a:buNone/>
            </a:pPr>
            <a:r>
              <a:rPr lang="en-US" dirty="0" smtClean="0"/>
              <a:t>	</a:t>
            </a:r>
          </a:p>
          <a:p>
            <a:pPr marL="6858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738"/>
            <a:ext cx="68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128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167</TotalTime>
  <Words>359</Words>
  <Application>Microsoft Office PowerPoint</Application>
  <PresentationFormat>On-screen Show (4:3)</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EMERALD ASH BORER (EAB)</vt:lpstr>
      <vt:lpstr>What is the EAB?</vt:lpstr>
      <vt:lpstr>How Do I Know If My Trees Have EAB?</vt:lpstr>
      <vt:lpstr>Symptoms of EAB</vt:lpstr>
      <vt:lpstr>Signs of EAB</vt:lpstr>
      <vt:lpstr>What does EAB look like?</vt:lpstr>
      <vt:lpstr>PowerPoint Presentation</vt:lpstr>
      <vt:lpstr>What does an Ash Tree Look Like?</vt:lpstr>
      <vt:lpstr>Where has EAB been found?</vt:lpstr>
      <vt:lpstr>PowerPoint Presentation</vt:lpstr>
      <vt:lpstr>For Homeowners</vt:lpstr>
      <vt:lpstr>Is my ash tree worth treating for EAB?</vt:lpstr>
      <vt:lpstr>What is Wisconsin doing about EAB?</vt:lpstr>
      <vt:lpstr>  Questions?</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EMERALD ASH BORER</dc:title>
  <dc:creator>Shelly M Boettcher</dc:creator>
  <cp:lastModifiedBy>Shelly M Boettcher</cp:lastModifiedBy>
  <cp:revision>47</cp:revision>
  <dcterms:created xsi:type="dcterms:W3CDTF">2017-02-16T13:18:38Z</dcterms:created>
  <dcterms:modified xsi:type="dcterms:W3CDTF">2017-02-16T21:46:44Z</dcterms:modified>
</cp:coreProperties>
</file>